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58" r:id="rId4"/>
    <p:sldId id="259" r:id="rId5"/>
    <p:sldId id="260" r:id="rId6"/>
    <p:sldId id="261" r:id="rId7"/>
    <p:sldId id="262" r:id="rId8"/>
    <p:sldId id="265" r:id="rId9"/>
    <p:sldId id="263" r:id="rId10"/>
    <p:sldId id="264" r:id="rId11"/>
    <p:sldId id="266" r:id="rId12"/>
    <p:sldId id="267" r:id="rId13"/>
    <p:sldId id="270" r:id="rId14"/>
    <p:sldId id="271" r:id="rId15"/>
    <p:sldId id="272" r:id="rId16"/>
    <p:sldId id="273" r:id="rId17"/>
    <p:sldId id="274" r:id="rId18"/>
    <p:sldId id="275" r:id="rId19"/>
    <p:sldId id="276" r:id="rId20"/>
    <p:sldId id="280" r:id="rId21"/>
    <p:sldId id="277" r:id="rId22"/>
    <p:sldId id="278" r:id="rId23"/>
    <p:sldId id="279"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A05A1819-966C-4E90-89F0-704B384426FC}">
          <p14:sldIdLst>
            <p14:sldId id="256"/>
            <p14:sldId id="257"/>
            <p14:sldId id="258"/>
            <p14:sldId id="259"/>
            <p14:sldId id="260"/>
            <p14:sldId id="261"/>
            <p14:sldId id="262"/>
            <p14:sldId id="265"/>
            <p14:sldId id="263"/>
            <p14:sldId id="264"/>
            <p14:sldId id="266"/>
            <p14:sldId id="267"/>
            <p14:sldId id="270"/>
            <p14:sldId id="271"/>
            <p14:sldId id="272"/>
            <p14:sldId id="273"/>
            <p14:sldId id="274"/>
            <p14:sldId id="275"/>
            <p14:sldId id="276"/>
            <p14:sldId id="280"/>
            <p14:sldId id="277"/>
            <p14:sldId id="278"/>
            <p14:sldId id="27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3" d="100"/>
          <a:sy n="83" d="100"/>
        </p:scale>
        <p:origin x="686"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A74409E-0E59-440D-8142-B787B017A822}" type="datetimeFigureOut">
              <a:rPr lang="en-US" smtClean="0"/>
              <a:t>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54660A-25D2-4A8C-9971-6AA2C1871B38}"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63047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74409E-0E59-440D-8142-B787B017A822}" type="datetimeFigureOut">
              <a:rPr lang="en-US" smtClean="0"/>
              <a:t>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54660A-25D2-4A8C-9971-6AA2C1871B38}" type="slidenum">
              <a:rPr lang="en-US" smtClean="0"/>
              <a:t>‹#›</a:t>
            </a:fld>
            <a:endParaRPr lang="en-US"/>
          </a:p>
        </p:txBody>
      </p:sp>
    </p:spTree>
    <p:extLst>
      <p:ext uri="{BB962C8B-B14F-4D97-AF65-F5344CB8AC3E}">
        <p14:creationId xmlns:p14="http://schemas.microsoft.com/office/powerpoint/2010/main" val="23353815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74409E-0E59-440D-8142-B787B017A822}" type="datetimeFigureOut">
              <a:rPr lang="en-US" smtClean="0"/>
              <a:t>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54660A-25D2-4A8C-9971-6AA2C1871B38}" type="slidenum">
              <a:rPr lang="en-US" smtClean="0"/>
              <a:t>‹#›</a:t>
            </a:fld>
            <a:endParaRPr lang="en-US"/>
          </a:p>
        </p:txBody>
      </p:sp>
    </p:spTree>
    <p:extLst>
      <p:ext uri="{BB962C8B-B14F-4D97-AF65-F5344CB8AC3E}">
        <p14:creationId xmlns:p14="http://schemas.microsoft.com/office/powerpoint/2010/main" val="30512945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A74409E-0E59-440D-8142-B787B017A822}" type="datetimeFigureOut">
              <a:rPr lang="en-US" smtClean="0"/>
              <a:t>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54660A-25D2-4A8C-9971-6AA2C1871B38}" type="slidenum">
              <a:rPr lang="en-US" smtClean="0"/>
              <a:t>‹#›</a:t>
            </a:fld>
            <a:endParaRPr lang="en-US"/>
          </a:p>
        </p:txBody>
      </p:sp>
    </p:spTree>
    <p:extLst>
      <p:ext uri="{BB962C8B-B14F-4D97-AF65-F5344CB8AC3E}">
        <p14:creationId xmlns:p14="http://schemas.microsoft.com/office/powerpoint/2010/main" val="9940084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A74409E-0E59-440D-8142-B787B017A822}" type="datetimeFigureOut">
              <a:rPr lang="en-US" smtClean="0"/>
              <a:t>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54660A-25D2-4A8C-9971-6AA2C1871B38}"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23818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A74409E-0E59-440D-8142-B787B017A822}" type="datetimeFigureOut">
              <a:rPr lang="en-US" smtClean="0"/>
              <a:t>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54660A-25D2-4A8C-9971-6AA2C1871B38}" type="slidenum">
              <a:rPr lang="en-US" smtClean="0"/>
              <a:t>‹#›</a:t>
            </a:fld>
            <a:endParaRPr lang="en-US"/>
          </a:p>
        </p:txBody>
      </p:sp>
    </p:spTree>
    <p:extLst>
      <p:ext uri="{BB962C8B-B14F-4D97-AF65-F5344CB8AC3E}">
        <p14:creationId xmlns:p14="http://schemas.microsoft.com/office/powerpoint/2010/main" val="650998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A74409E-0E59-440D-8142-B787B017A822}" type="datetimeFigureOut">
              <a:rPr lang="en-US" smtClean="0"/>
              <a:t>2/3/2019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354660A-25D2-4A8C-9971-6AA2C1871B38}" type="slidenum">
              <a:rPr lang="en-US" smtClean="0"/>
              <a:t>‹#›</a:t>
            </a:fld>
            <a:endParaRPr lang="en-US"/>
          </a:p>
        </p:txBody>
      </p:sp>
    </p:spTree>
    <p:extLst>
      <p:ext uri="{BB962C8B-B14F-4D97-AF65-F5344CB8AC3E}">
        <p14:creationId xmlns:p14="http://schemas.microsoft.com/office/powerpoint/2010/main" val="26512741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A74409E-0E59-440D-8142-B787B017A822}" type="datetimeFigureOut">
              <a:rPr lang="en-US" smtClean="0"/>
              <a:t>2/3/2019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354660A-25D2-4A8C-9971-6AA2C1871B38}" type="slidenum">
              <a:rPr lang="en-US" smtClean="0"/>
              <a:t>‹#›</a:t>
            </a:fld>
            <a:endParaRPr lang="en-US"/>
          </a:p>
        </p:txBody>
      </p:sp>
    </p:spTree>
    <p:extLst>
      <p:ext uri="{BB962C8B-B14F-4D97-AF65-F5344CB8AC3E}">
        <p14:creationId xmlns:p14="http://schemas.microsoft.com/office/powerpoint/2010/main" val="20762595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A74409E-0E59-440D-8142-B787B017A822}" type="datetimeFigureOut">
              <a:rPr lang="en-US" smtClean="0"/>
              <a:t>2/3/2019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F354660A-25D2-4A8C-9971-6AA2C1871B38}" type="slidenum">
              <a:rPr lang="en-US" smtClean="0"/>
              <a:t>‹#›</a:t>
            </a:fld>
            <a:endParaRPr lang="en-US"/>
          </a:p>
        </p:txBody>
      </p:sp>
    </p:spTree>
    <p:extLst>
      <p:ext uri="{BB962C8B-B14F-4D97-AF65-F5344CB8AC3E}">
        <p14:creationId xmlns:p14="http://schemas.microsoft.com/office/powerpoint/2010/main" val="23772427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0A74409E-0E59-440D-8142-B787B017A822}" type="datetimeFigureOut">
              <a:rPr lang="en-US" smtClean="0"/>
              <a:t>2/3/2019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F354660A-25D2-4A8C-9971-6AA2C1871B38}" type="slidenum">
              <a:rPr lang="en-US" smtClean="0"/>
              <a:t>‹#›</a:t>
            </a:fld>
            <a:endParaRPr lang="en-US"/>
          </a:p>
        </p:txBody>
      </p:sp>
    </p:spTree>
    <p:extLst>
      <p:ext uri="{BB962C8B-B14F-4D97-AF65-F5344CB8AC3E}">
        <p14:creationId xmlns:p14="http://schemas.microsoft.com/office/powerpoint/2010/main" val="358296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A74409E-0E59-440D-8142-B787B017A822}" type="datetimeFigureOut">
              <a:rPr lang="en-US" smtClean="0"/>
              <a:t>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54660A-25D2-4A8C-9971-6AA2C1871B38}" type="slidenum">
              <a:rPr lang="en-US" smtClean="0"/>
              <a:t>‹#›</a:t>
            </a:fld>
            <a:endParaRPr lang="en-US"/>
          </a:p>
        </p:txBody>
      </p:sp>
    </p:spTree>
    <p:extLst>
      <p:ext uri="{BB962C8B-B14F-4D97-AF65-F5344CB8AC3E}">
        <p14:creationId xmlns:p14="http://schemas.microsoft.com/office/powerpoint/2010/main" val="37355455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0A74409E-0E59-440D-8142-B787B017A822}" type="datetimeFigureOut">
              <a:rPr lang="en-US" smtClean="0"/>
              <a:t>2/3/2019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F354660A-25D2-4A8C-9971-6AA2C1871B38}"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746645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6759F77-D8CC-43AC-9062-359966A607D8}"/>
              </a:ext>
            </a:extLst>
          </p:cNvPr>
          <p:cNvPicPr>
            <a:picLocks noChangeAspect="1"/>
          </p:cNvPicPr>
          <p:nvPr/>
        </p:nvPicPr>
        <p:blipFill>
          <a:blip r:embed="rId2"/>
          <a:stretch>
            <a:fillRect/>
          </a:stretch>
        </p:blipFill>
        <p:spPr>
          <a:xfrm>
            <a:off x="478445" y="173038"/>
            <a:ext cx="11235110" cy="6858000"/>
          </a:xfrm>
          <a:prstGeom prst="rect">
            <a:avLst/>
          </a:prstGeom>
        </p:spPr>
      </p:pic>
      <p:sp>
        <p:nvSpPr>
          <p:cNvPr id="2" name="Title 1">
            <a:extLst>
              <a:ext uri="{FF2B5EF4-FFF2-40B4-BE49-F238E27FC236}">
                <a16:creationId xmlns:a16="http://schemas.microsoft.com/office/drawing/2014/main" id="{ED54F616-233A-482F-B3A2-6331CF25A309}"/>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CB8AD1C4-43D3-4B67-8BC4-FFA9EFD12133}"/>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2348842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15915-F0ED-4294-9B31-4EEDC96714DA}"/>
              </a:ext>
            </a:extLst>
          </p:cNvPr>
          <p:cNvSpPr>
            <a:spLocks noGrp="1"/>
          </p:cNvSpPr>
          <p:nvPr>
            <p:ph type="title"/>
          </p:nvPr>
        </p:nvSpPr>
        <p:spPr/>
        <p:txBody>
          <a:bodyPr>
            <a:normAutofit/>
          </a:bodyPr>
          <a:lstStyle/>
          <a:p>
            <a:pPr algn="ctr"/>
            <a:r>
              <a:rPr lang="en-US" sz="3200" dirty="0">
                <a:latin typeface="Algerian" panose="04020705040A02060702" pitchFamily="82" charset="0"/>
              </a:rPr>
              <a:t>INDUSTRY GROWTH Y-ON-Y V/s TOTAL REVENUE</a:t>
            </a:r>
          </a:p>
        </p:txBody>
      </p:sp>
      <p:sp>
        <p:nvSpPr>
          <p:cNvPr id="3" name="Content Placeholder 2">
            <a:extLst>
              <a:ext uri="{FF2B5EF4-FFF2-40B4-BE49-F238E27FC236}">
                <a16:creationId xmlns:a16="http://schemas.microsoft.com/office/drawing/2014/main" id="{2FCB1F73-0576-4CC2-85AC-3A0A2519CDCC}"/>
              </a:ext>
            </a:extLst>
          </p:cNvPr>
          <p:cNvSpPr>
            <a:spLocks noGrp="1"/>
          </p:cNvSpPr>
          <p:nvPr>
            <p:ph idx="1"/>
          </p:nvPr>
        </p:nvSpPr>
        <p:spPr/>
        <p:txBody>
          <a:bodyPr>
            <a:normAutofit/>
          </a:bodyPr>
          <a:lstStyle/>
          <a:p>
            <a:r>
              <a:rPr lang="en-US" dirty="0"/>
              <a:t>Growing in terms of Total Revenue per year</a:t>
            </a:r>
          </a:p>
          <a:p>
            <a:endParaRPr lang="en-US" dirty="0"/>
          </a:p>
        </p:txBody>
      </p:sp>
      <p:pic>
        <p:nvPicPr>
          <p:cNvPr id="1026" name="Picture 2">
            <a:extLst>
              <a:ext uri="{FF2B5EF4-FFF2-40B4-BE49-F238E27FC236}">
                <a16:creationId xmlns:a16="http://schemas.microsoft.com/office/drawing/2014/main" id="{8A1DE913-3B46-4C7B-9A9B-7BCC097134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86050" y="2228706"/>
            <a:ext cx="6819900" cy="42641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62677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15915-F0ED-4294-9B31-4EEDC96714DA}"/>
              </a:ext>
            </a:extLst>
          </p:cNvPr>
          <p:cNvSpPr>
            <a:spLocks noGrp="1"/>
          </p:cNvSpPr>
          <p:nvPr>
            <p:ph type="title"/>
          </p:nvPr>
        </p:nvSpPr>
        <p:spPr/>
        <p:txBody>
          <a:bodyPr>
            <a:normAutofit/>
          </a:bodyPr>
          <a:lstStyle/>
          <a:p>
            <a:pPr algn="ctr"/>
            <a:r>
              <a:rPr lang="en-US" sz="3200" dirty="0">
                <a:latin typeface="Algerian" panose="04020705040A02060702" pitchFamily="82" charset="0"/>
              </a:rPr>
              <a:t>INDUSTRY GROWTH Y-ON-Y V/S AVERAGE REVENUE</a:t>
            </a:r>
          </a:p>
        </p:txBody>
      </p:sp>
      <p:sp>
        <p:nvSpPr>
          <p:cNvPr id="3" name="Content Placeholder 2">
            <a:extLst>
              <a:ext uri="{FF2B5EF4-FFF2-40B4-BE49-F238E27FC236}">
                <a16:creationId xmlns:a16="http://schemas.microsoft.com/office/drawing/2014/main" id="{2FCB1F73-0576-4CC2-85AC-3A0A2519CDCC}"/>
              </a:ext>
            </a:extLst>
          </p:cNvPr>
          <p:cNvSpPr>
            <a:spLocks noGrp="1"/>
          </p:cNvSpPr>
          <p:nvPr>
            <p:ph sz="half" idx="1"/>
          </p:nvPr>
        </p:nvSpPr>
        <p:spPr/>
        <p:txBody>
          <a:bodyPr>
            <a:normAutofit/>
          </a:bodyPr>
          <a:lstStyle/>
          <a:p>
            <a:r>
              <a:rPr lang="en-US" dirty="0"/>
              <a:t>Decreasing Trend.</a:t>
            </a:r>
          </a:p>
          <a:p>
            <a:r>
              <a:rPr lang="en-US" dirty="0"/>
              <a:t>Competition is increasing and more movies are released per year</a:t>
            </a:r>
          </a:p>
          <a:p>
            <a:r>
              <a:rPr lang="en-US" dirty="0"/>
              <a:t>Total revenue gets distributed among many movies.</a:t>
            </a:r>
          </a:p>
          <a:p>
            <a:endParaRPr lang="en-US" dirty="0"/>
          </a:p>
          <a:p>
            <a:endParaRPr lang="en-US" dirty="0"/>
          </a:p>
        </p:txBody>
      </p:sp>
      <p:sp>
        <p:nvSpPr>
          <p:cNvPr id="4" name="Content Placeholder 3">
            <a:extLst>
              <a:ext uri="{FF2B5EF4-FFF2-40B4-BE49-F238E27FC236}">
                <a16:creationId xmlns:a16="http://schemas.microsoft.com/office/drawing/2014/main" id="{EE18D75B-1D63-4F71-A67B-B39E90073EFB}"/>
              </a:ext>
            </a:extLst>
          </p:cNvPr>
          <p:cNvSpPr>
            <a:spLocks noGrp="1"/>
          </p:cNvSpPr>
          <p:nvPr>
            <p:ph sz="half" idx="2"/>
          </p:nvPr>
        </p:nvSpPr>
        <p:spPr/>
        <p:txBody>
          <a:bodyPr/>
          <a:lstStyle/>
          <a:p>
            <a:endParaRPr lang="en-US" dirty="0"/>
          </a:p>
        </p:txBody>
      </p:sp>
      <p:pic>
        <p:nvPicPr>
          <p:cNvPr id="2050" name="Picture 2">
            <a:extLst>
              <a:ext uri="{FF2B5EF4-FFF2-40B4-BE49-F238E27FC236}">
                <a16:creationId xmlns:a16="http://schemas.microsoft.com/office/drawing/2014/main" id="{F20E91BD-8CD0-489C-8213-BC818DD654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89305" y="2300288"/>
            <a:ext cx="4395863" cy="31768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25757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15915-F0ED-4294-9B31-4EEDC96714DA}"/>
              </a:ext>
            </a:extLst>
          </p:cNvPr>
          <p:cNvSpPr>
            <a:spLocks noGrp="1"/>
          </p:cNvSpPr>
          <p:nvPr>
            <p:ph type="title"/>
          </p:nvPr>
        </p:nvSpPr>
        <p:spPr/>
        <p:txBody>
          <a:bodyPr>
            <a:normAutofit/>
          </a:bodyPr>
          <a:lstStyle/>
          <a:p>
            <a:pPr algn="ctr"/>
            <a:r>
              <a:rPr lang="en-US" sz="3200" dirty="0">
                <a:latin typeface="Algerian" panose="04020705040A02060702" pitchFamily="82" charset="0"/>
              </a:rPr>
              <a:t>ACTIVE DIRECTOR V/s REVENUE</a:t>
            </a:r>
          </a:p>
        </p:txBody>
      </p:sp>
      <p:sp>
        <p:nvSpPr>
          <p:cNvPr id="3" name="Content Placeholder 2">
            <a:extLst>
              <a:ext uri="{FF2B5EF4-FFF2-40B4-BE49-F238E27FC236}">
                <a16:creationId xmlns:a16="http://schemas.microsoft.com/office/drawing/2014/main" id="{2FCB1F73-0576-4CC2-85AC-3A0A2519CDCC}"/>
              </a:ext>
            </a:extLst>
          </p:cNvPr>
          <p:cNvSpPr>
            <a:spLocks noGrp="1"/>
          </p:cNvSpPr>
          <p:nvPr>
            <p:ph sz="half" idx="1"/>
          </p:nvPr>
        </p:nvSpPr>
        <p:spPr/>
        <p:txBody>
          <a:bodyPr>
            <a:normAutofit/>
          </a:bodyPr>
          <a:lstStyle/>
          <a:p>
            <a:r>
              <a:rPr lang="en-US" dirty="0"/>
              <a:t>The top 5 active directors in terms of average revenue</a:t>
            </a:r>
          </a:p>
          <a:p>
            <a:endParaRPr lang="en-US" dirty="0"/>
          </a:p>
          <a:p>
            <a:r>
              <a:rPr lang="en-US" dirty="0"/>
              <a:t>J.J Abrams tops the chart.</a:t>
            </a:r>
          </a:p>
          <a:p>
            <a:endParaRPr lang="en-US" dirty="0"/>
          </a:p>
          <a:p>
            <a:r>
              <a:rPr lang="en-US" dirty="0"/>
              <a:t>Closely followed by Christopher Nolan.</a:t>
            </a:r>
          </a:p>
          <a:p>
            <a:endParaRPr lang="en-US" dirty="0"/>
          </a:p>
        </p:txBody>
      </p:sp>
      <p:pic>
        <p:nvPicPr>
          <p:cNvPr id="4098" name="Picture 2">
            <a:extLst>
              <a:ext uri="{FF2B5EF4-FFF2-40B4-BE49-F238E27FC236}">
                <a16:creationId xmlns:a16="http://schemas.microsoft.com/office/drawing/2014/main" id="{B329AFC0-9560-4068-9EC1-552A2D01A4B2}"/>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tretch>
            <a:fillRect/>
          </a:stretch>
        </p:blipFill>
        <p:spPr bwMode="auto">
          <a:xfrm>
            <a:off x="6218238" y="2266011"/>
            <a:ext cx="4937125" cy="31832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05194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15915-F0ED-4294-9B31-4EEDC96714DA}"/>
              </a:ext>
            </a:extLst>
          </p:cNvPr>
          <p:cNvSpPr>
            <a:spLocks noGrp="1"/>
          </p:cNvSpPr>
          <p:nvPr>
            <p:ph type="title"/>
          </p:nvPr>
        </p:nvSpPr>
        <p:spPr/>
        <p:txBody>
          <a:bodyPr>
            <a:normAutofit/>
          </a:bodyPr>
          <a:lstStyle/>
          <a:p>
            <a:pPr algn="ctr"/>
            <a:r>
              <a:rPr lang="en-US" sz="3200" dirty="0">
                <a:latin typeface="Algerian" panose="04020705040A02060702" pitchFamily="82" charset="0"/>
              </a:rPr>
              <a:t>ACTIVE DIRECTOR V/s Rating</a:t>
            </a:r>
          </a:p>
        </p:txBody>
      </p:sp>
      <p:sp>
        <p:nvSpPr>
          <p:cNvPr id="3" name="Content Placeholder 2">
            <a:extLst>
              <a:ext uri="{FF2B5EF4-FFF2-40B4-BE49-F238E27FC236}">
                <a16:creationId xmlns:a16="http://schemas.microsoft.com/office/drawing/2014/main" id="{2FCB1F73-0576-4CC2-85AC-3A0A2519CDCC}"/>
              </a:ext>
            </a:extLst>
          </p:cNvPr>
          <p:cNvSpPr>
            <a:spLocks noGrp="1"/>
          </p:cNvSpPr>
          <p:nvPr>
            <p:ph sz="half" idx="1"/>
          </p:nvPr>
        </p:nvSpPr>
        <p:spPr/>
        <p:txBody>
          <a:bodyPr>
            <a:normAutofit/>
          </a:bodyPr>
          <a:lstStyle/>
          <a:p>
            <a:r>
              <a:rPr lang="en-US" dirty="0"/>
              <a:t>The top 5 active directors in terms of average rating</a:t>
            </a:r>
          </a:p>
          <a:p>
            <a:endParaRPr lang="en-US" dirty="0"/>
          </a:p>
          <a:p>
            <a:r>
              <a:rPr lang="en-US" dirty="0"/>
              <a:t>Christopher Nolan tops the list</a:t>
            </a:r>
          </a:p>
          <a:p>
            <a:endParaRPr lang="en-US" dirty="0"/>
          </a:p>
          <a:p>
            <a:endParaRPr lang="en-US" dirty="0"/>
          </a:p>
        </p:txBody>
      </p:sp>
      <p:pic>
        <p:nvPicPr>
          <p:cNvPr id="5122" name="Picture 2">
            <a:extLst>
              <a:ext uri="{FF2B5EF4-FFF2-40B4-BE49-F238E27FC236}">
                <a16:creationId xmlns:a16="http://schemas.microsoft.com/office/drawing/2014/main" id="{5683E9A0-D757-4ECF-97E0-E8AE4CB5EAFE}"/>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tretch>
            <a:fillRect/>
          </a:stretch>
        </p:blipFill>
        <p:spPr bwMode="auto">
          <a:xfrm>
            <a:off x="6218238" y="2261977"/>
            <a:ext cx="4937125" cy="31912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61180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15915-F0ED-4294-9B31-4EEDC96714DA}"/>
              </a:ext>
            </a:extLst>
          </p:cNvPr>
          <p:cNvSpPr>
            <a:spLocks noGrp="1"/>
          </p:cNvSpPr>
          <p:nvPr>
            <p:ph type="title"/>
          </p:nvPr>
        </p:nvSpPr>
        <p:spPr/>
        <p:txBody>
          <a:bodyPr>
            <a:normAutofit/>
          </a:bodyPr>
          <a:lstStyle/>
          <a:p>
            <a:pPr algn="ctr"/>
            <a:r>
              <a:rPr lang="en-US" sz="3200" dirty="0">
                <a:latin typeface="Algerian" panose="04020705040A02060702" pitchFamily="82" charset="0"/>
              </a:rPr>
              <a:t>ACTIVE DIRECTOR V/s METASCORE</a:t>
            </a:r>
          </a:p>
        </p:txBody>
      </p:sp>
      <p:sp>
        <p:nvSpPr>
          <p:cNvPr id="3" name="Content Placeholder 2">
            <a:extLst>
              <a:ext uri="{FF2B5EF4-FFF2-40B4-BE49-F238E27FC236}">
                <a16:creationId xmlns:a16="http://schemas.microsoft.com/office/drawing/2014/main" id="{2FCB1F73-0576-4CC2-85AC-3A0A2519CDCC}"/>
              </a:ext>
            </a:extLst>
          </p:cNvPr>
          <p:cNvSpPr>
            <a:spLocks noGrp="1"/>
          </p:cNvSpPr>
          <p:nvPr>
            <p:ph sz="half" idx="1"/>
          </p:nvPr>
        </p:nvSpPr>
        <p:spPr/>
        <p:txBody>
          <a:bodyPr>
            <a:normAutofit/>
          </a:bodyPr>
          <a:lstStyle/>
          <a:p>
            <a:r>
              <a:rPr lang="en-US" dirty="0"/>
              <a:t>The top 5 active directors in terms of average </a:t>
            </a:r>
            <a:r>
              <a:rPr lang="en-US" dirty="0" err="1"/>
              <a:t>metascore</a:t>
            </a:r>
            <a:endParaRPr lang="en-US" dirty="0"/>
          </a:p>
          <a:p>
            <a:endParaRPr lang="en-US" dirty="0"/>
          </a:p>
          <a:p>
            <a:r>
              <a:rPr lang="en-US" dirty="0"/>
              <a:t>David Fincher tops the list</a:t>
            </a:r>
          </a:p>
          <a:p>
            <a:endParaRPr lang="en-US" dirty="0"/>
          </a:p>
          <a:p>
            <a:r>
              <a:rPr lang="en-US" dirty="0"/>
              <a:t>Christopher Nolan also features</a:t>
            </a:r>
          </a:p>
          <a:p>
            <a:endParaRPr lang="en-US" dirty="0"/>
          </a:p>
          <a:p>
            <a:endParaRPr lang="en-US" dirty="0"/>
          </a:p>
        </p:txBody>
      </p:sp>
      <p:pic>
        <p:nvPicPr>
          <p:cNvPr id="8194" name="Picture 2">
            <a:extLst>
              <a:ext uri="{FF2B5EF4-FFF2-40B4-BE49-F238E27FC236}">
                <a16:creationId xmlns:a16="http://schemas.microsoft.com/office/drawing/2014/main" id="{0F1645FC-1625-4392-8CF8-2D7D8072A07E}"/>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tretch>
            <a:fillRect/>
          </a:stretch>
        </p:blipFill>
        <p:spPr bwMode="auto">
          <a:xfrm>
            <a:off x="6218238" y="2261977"/>
            <a:ext cx="4937125" cy="31912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54704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15915-F0ED-4294-9B31-4EEDC96714DA}"/>
              </a:ext>
            </a:extLst>
          </p:cNvPr>
          <p:cNvSpPr>
            <a:spLocks noGrp="1"/>
          </p:cNvSpPr>
          <p:nvPr>
            <p:ph type="title"/>
          </p:nvPr>
        </p:nvSpPr>
        <p:spPr/>
        <p:txBody>
          <a:bodyPr>
            <a:normAutofit/>
          </a:bodyPr>
          <a:lstStyle/>
          <a:p>
            <a:pPr algn="ctr"/>
            <a:r>
              <a:rPr lang="en-US" sz="3200" dirty="0">
                <a:latin typeface="Algerian" panose="04020705040A02060702" pitchFamily="82" charset="0"/>
              </a:rPr>
              <a:t>IMPACT OF MOVIE RUNTIME</a:t>
            </a:r>
          </a:p>
        </p:txBody>
      </p:sp>
      <p:sp>
        <p:nvSpPr>
          <p:cNvPr id="3" name="Content Placeholder 2">
            <a:extLst>
              <a:ext uri="{FF2B5EF4-FFF2-40B4-BE49-F238E27FC236}">
                <a16:creationId xmlns:a16="http://schemas.microsoft.com/office/drawing/2014/main" id="{2FCB1F73-0576-4CC2-85AC-3A0A2519CDCC}"/>
              </a:ext>
            </a:extLst>
          </p:cNvPr>
          <p:cNvSpPr>
            <a:spLocks noGrp="1"/>
          </p:cNvSpPr>
          <p:nvPr>
            <p:ph sz="half" idx="1"/>
          </p:nvPr>
        </p:nvSpPr>
        <p:spPr/>
        <p:txBody>
          <a:bodyPr>
            <a:normAutofit/>
          </a:bodyPr>
          <a:lstStyle/>
          <a:p>
            <a:r>
              <a:rPr lang="en-US" dirty="0"/>
              <a:t>Movies with ‘Long’ Runtimes (&gt;123 minutes) earn more in terms of Revenue, Rating and </a:t>
            </a:r>
            <a:r>
              <a:rPr lang="en-US" dirty="0" err="1"/>
              <a:t>Metascore</a:t>
            </a:r>
            <a:endParaRPr lang="en-US" dirty="0"/>
          </a:p>
          <a:p>
            <a:r>
              <a:rPr lang="en-US" dirty="0"/>
              <a:t>Revenue dramatically high for movies with Long Runtime.</a:t>
            </a:r>
          </a:p>
          <a:p>
            <a:endParaRPr lang="en-US" dirty="0"/>
          </a:p>
        </p:txBody>
      </p:sp>
      <p:pic>
        <p:nvPicPr>
          <p:cNvPr id="9218" name="Picture 2">
            <a:extLst>
              <a:ext uri="{FF2B5EF4-FFF2-40B4-BE49-F238E27FC236}">
                <a16:creationId xmlns:a16="http://schemas.microsoft.com/office/drawing/2014/main" id="{3A8D3E7A-02DC-43C4-8539-54968DB146EC}"/>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tretch>
            <a:fillRect/>
          </a:stretch>
        </p:blipFill>
        <p:spPr bwMode="auto">
          <a:xfrm>
            <a:off x="6836966" y="1846263"/>
            <a:ext cx="3699668" cy="4022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59597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15915-F0ED-4294-9B31-4EEDC96714DA}"/>
              </a:ext>
            </a:extLst>
          </p:cNvPr>
          <p:cNvSpPr>
            <a:spLocks noGrp="1"/>
          </p:cNvSpPr>
          <p:nvPr>
            <p:ph type="title"/>
          </p:nvPr>
        </p:nvSpPr>
        <p:spPr/>
        <p:txBody>
          <a:bodyPr>
            <a:normAutofit/>
          </a:bodyPr>
          <a:lstStyle/>
          <a:p>
            <a:pPr algn="ctr"/>
            <a:r>
              <a:rPr lang="en-US" sz="3200" dirty="0">
                <a:latin typeface="Algerian" panose="04020705040A02060702" pitchFamily="82" charset="0"/>
              </a:rPr>
              <a:t>IMPACT OF GENRE COUNT </a:t>
            </a:r>
          </a:p>
        </p:txBody>
      </p:sp>
      <p:sp>
        <p:nvSpPr>
          <p:cNvPr id="3" name="Content Placeholder 2">
            <a:extLst>
              <a:ext uri="{FF2B5EF4-FFF2-40B4-BE49-F238E27FC236}">
                <a16:creationId xmlns:a16="http://schemas.microsoft.com/office/drawing/2014/main" id="{2FCB1F73-0576-4CC2-85AC-3A0A2519CDCC}"/>
              </a:ext>
            </a:extLst>
          </p:cNvPr>
          <p:cNvSpPr>
            <a:spLocks noGrp="1"/>
          </p:cNvSpPr>
          <p:nvPr>
            <p:ph sz="half" idx="1"/>
          </p:nvPr>
        </p:nvSpPr>
        <p:spPr/>
        <p:txBody>
          <a:bodyPr>
            <a:normAutofit/>
          </a:bodyPr>
          <a:lstStyle/>
          <a:p>
            <a:r>
              <a:rPr lang="en-US" dirty="0"/>
              <a:t>Movie’s Revenue, Rating and </a:t>
            </a:r>
            <a:r>
              <a:rPr lang="en-US" dirty="0" err="1"/>
              <a:t>Metascore</a:t>
            </a:r>
            <a:r>
              <a:rPr lang="en-US" dirty="0"/>
              <a:t> increases as the Genre count increases.</a:t>
            </a:r>
          </a:p>
          <a:p>
            <a:pPr marL="0" indent="0">
              <a:buNone/>
            </a:pPr>
            <a:endParaRPr lang="en-US" dirty="0"/>
          </a:p>
          <a:p>
            <a:r>
              <a:rPr lang="en-US" dirty="0"/>
              <a:t>Genre count = 3 </a:t>
            </a:r>
            <a:r>
              <a:rPr lang="en-US" dirty="0">
                <a:sym typeface="Wingdings" panose="05000000000000000000" pitchFamily="2" charset="2"/>
              </a:rPr>
              <a:t> Revenue </a:t>
            </a:r>
            <a:r>
              <a:rPr lang="en-US">
                <a:sym typeface="Wingdings" panose="05000000000000000000" pitchFamily="2" charset="2"/>
              </a:rPr>
              <a:t>significantly High</a:t>
            </a:r>
            <a:endParaRPr lang="en-US" dirty="0"/>
          </a:p>
          <a:p>
            <a:endParaRPr lang="en-US" dirty="0"/>
          </a:p>
        </p:txBody>
      </p:sp>
      <p:pic>
        <p:nvPicPr>
          <p:cNvPr id="10242" name="Picture 2">
            <a:extLst>
              <a:ext uri="{FF2B5EF4-FFF2-40B4-BE49-F238E27FC236}">
                <a16:creationId xmlns:a16="http://schemas.microsoft.com/office/drawing/2014/main" id="{270B5726-5721-4B09-AD51-4B9F7BBFEE73}"/>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tretch>
            <a:fillRect/>
          </a:stretch>
        </p:blipFill>
        <p:spPr bwMode="auto">
          <a:xfrm>
            <a:off x="6653862" y="1846263"/>
            <a:ext cx="4065876" cy="4022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68404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15915-F0ED-4294-9B31-4EEDC96714DA}"/>
              </a:ext>
            </a:extLst>
          </p:cNvPr>
          <p:cNvSpPr>
            <a:spLocks noGrp="1"/>
          </p:cNvSpPr>
          <p:nvPr>
            <p:ph type="title"/>
          </p:nvPr>
        </p:nvSpPr>
        <p:spPr/>
        <p:txBody>
          <a:bodyPr>
            <a:normAutofit/>
          </a:bodyPr>
          <a:lstStyle/>
          <a:p>
            <a:pPr algn="ctr"/>
            <a:r>
              <a:rPr lang="en-US" sz="3200" dirty="0">
                <a:latin typeface="Algerian" panose="04020705040A02060702" pitchFamily="82" charset="0"/>
              </a:rPr>
              <a:t>GENRE COMBINATION vs REVENUE</a:t>
            </a:r>
          </a:p>
        </p:txBody>
      </p:sp>
      <p:sp>
        <p:nvSpPr>
          <p:cNvPr id="3" name="Content Placeholder 2">
            <a:extLst>
              <a:ext uri="{FF2B5EF4-FFF2-40B4-BE49-F238E27FC236}">
                <a16:creationId xmlns:a16="http://schemas.microsoft.com/office/drawing/2014/main" id="{2FCB1F73-0576-4CC2-85AC-3A0A2519CDCC}"/>
              </a:ext>
            </a:extLst>
          </p:cNvPr>
          <p:cNvSpPr>
            <a:spLocks noGrp="1"/>
          </p:cNvSpPr>
          <p:nvPr>
            <p:ph sz="half" idx="1"/>
          </p:nvPr>
        </p:nvSpPr>
        <p:spPr/>
        <p:txBody>
          <a:bodyPr>
            <a:normAutofit/>
          </a:bodyPr>
          <a:lstStyle/>
          <a:p>
            <a:r>
              <a:rPr lang="en-US" dirty="0"/>
              <a:t>‘Adventure, Drama, Fantasy’ – earn highest average revenue</a:t>
            </a:r>
          </a:p>
          <a:p>
            <a:r>
              <a:rPr lang="en-US" dirty="0"/>
              <a:t>Adventure features more in the top 5</a:t>
            </a:r>
          </a:p>
        </p:txBody>
      </p:sp>
      <p:pic>
        <p:nvPicPr>
          <p:cNvPr id="11266" name="Picture 2">
            <a:extLst>
              <a:ext uri="{FF2B5EF4-FFF2-40B4-BE49-F238E27FC236}">
                <a16:creationId xmlns:a16="http://schemas.microsoft.com/office/drawing/2014/main" id="{C829C384-450F-461D-97AB-4010EFBD0538}"/>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tretch>
            <a:fillRect/>
          </a:stretch>
        </p:blipFill>
        <p:spPr bwMode="auto">
          <a:xfrm>
            <a:off x="6218238" y="2445791"/>
            <a:ext cx="4937125" cy="28236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33674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15915-F0ED-4294-9B31-4EEDC96714DA}"/>
              </a:ext>
            </a:extLst>
          </p:cNvPr>
          <p:cNvSpPr>
            <a:spLocks noGrp="1"/>
          </p:cNvSpPr>
          <p:nvPr>
            <p:ph type="title"/>
          </p:nvPr>
        </p:nvSpPr>
        <p:spPr/>
        <p:txBody>
          <a:bodyPr>
            <a:normAutofit/>
          </a:bodyPr>
          <a:lstStyle/>
          <a:p>
            <a:pPr algn="ctr"/>
            <a:r>
              <a:rPr lang="en-US" sz="3200" dirty="0">
                <a:latin typeface="Algerian" panose="04020705040A02060702" pitchFamily="82" charset="0"/>
              </a:rPr>
              <a:t>GENRE COMBINATION VS RATING</a:t>
            </a:r>
          </a:p>
        </p:txBody>
      </p:sp>
      <p:sp>
        <p:nvSpPr>
          <p:cNvPr id="3" name="Content Placeholder 2">
            <a:extLst>
              <a:ext uri="{FF2B5EF4-FFF2-40B4-BE49-F238E27FC236}">
                <a16:creationId xmlns:a16="http://schemas.microsoft.com/office/drawing/2014/main" id="{2FCB1F73-0576-4CC2-85AC-3A0A2519CDCC}"/>
              </a:ext>
            </a:extLst>
          </p:cNvPr>
          <p:cNvSpPr>
            <a:spLocks noGrp="1"/>
          </p:cNvSpPr>
          <p:nvPr>
            <p:ph sz="half" idx="1"/>
          </p:nvPr>
        </p:nvSpPr>
        <p:spPr/>
        <p:txBody>
          <a:bodyPr>
            <a:normAutofit/>
          </a:bodyPr>
          <a:lstStyle/>
          <a:p>
            <a:r>
              <a:rPr lang="en-US" dirty="0"/>
              <a:t>‘Animation, Drama, Fantasy’ – earn highest average rating</a:t>
            </a:r>
          </a:p>
          <a:p>
            <a:r>
              <a:rPr lang="en-US" dirty="0"/>
              <a:t>Drama is the most popular</a:t>
            </a:r>
          </a:p>
        </p:txBody>
      </p:sp>
      <p:pic>
        <p:nvPicPr>
          <p:cNvPr id="12290" name="Picture 2">
            <a:extLst>
              <a:ext uri="{FF2B5EF4-FFF2-40B4-BE49-F238E27FC236}">
                <a16:creationId xmlns:a16="http://schemas.microsoft.com/office/drawing/2014/main" id="{ACE684F9-1FEF-4308-8354-8DC2EBB40DE1}"/>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tretch>
            <a:fillRect/>
          </a:stretch>
        </p:blipFill>
        <p:spPr bwMode="auto">
          <a:xfrm>
            <a:off x="6218238" y="2422482"/>
            <a:ext cx="4937125" cy="28702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55304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15915-F0ED-4294-9B31-4EEDC96714DA}"/>
              </a:ext>
            </a:extLst>
          </p:cNvPr>
          <p:cNvSpPr>
            <a:spLocks noGrp="1"/>
          </p:cNvSpPr>
          <p:nvPr>
            <p:ph type="title"/>
          </p:nvPr>
        </p:nvSpPr>
        <p:spPr/>
        <p:txBody>
          <a:bodyPr>
            <a:normAutofit/>
          </a:bodyPr>
          <a:lstStyle/>
          <a:p>
            <a:pPr algn="ctr"/>
            <a:r>
              <a:rPr lang="en-US" sz="3200" dirty="0">
                <a:latin typeface="Algerian" panose="04020705040A02060702" pitchFamily="82" charset="0"/>
              </a:rPr>
              <a:t>GENRE COMBINATION VS METASCORE</a:t>
            </a:r>
          </a:p>
        </p:txBody>
      </p:sp>
      <p:sp>
        <p:nvSpPr>
          <p:cNvPr id="3" name="Content Placeholder 2">
            <a:extLst>
              <a:ext uri="{FF2B5EF4-FFF2-40B4-BE49-F238E27FC236}">
                <a16:creationId xmlns:a16="http://schemas.microsoft.com/office/drawing/2014/main" id="{2FCB1F73-0576-4CC2-85AC-3A0A2519CDCC}"/>
              </a:ext>
            </a:extLst>
          </p:cNvPr>
          <p:cNvSpPr>
            <a:spLocks noGrp="1"/>
          </p:cNvSpPr>
          <p:nvPr>
            <p:ph sz="half" idx="1"/>
          </p:nvPr>
        </p:nvSpPr>
        <p:spPr/>
        <p:txBody>
          <a:bodyPr>
            <a:normAutofit/>
          </a:bodyPr>
          <a:lstStyle/>
          <a:p>
            <a:r>
              <a:rPr lang="en-US" dirty="0"/>
              <a:t>“Drama, Fantasy, War"– earn highest average </a:t>
            </a:r>
            <a:r>
              <a:rPr lang="en-US" dirty="0" err="1"/>
              <a:t>metascore</a:t>
            </a:r>
            <a:endParaRPr lang="en-US" dirty="0"/>
          </a:p>
          <a:p>
            <a:r>
              <a:rPr lang="en-US" dirty="0"/>
              <a:t>Drama is the most popular among critics</a:t>
            </a:r>
          </a:p>
        </p:txBody>
      </p:sp>
      <p:pic>
        <p:nvPicPr>
          <p:cNvPr id="13314" name="Picture 2">
            <a:extLst>
              <a:ext uri="{FF2B5EF4-FFF2-40B4-BE49-F238E27FC236}">
                <a16:creationId xmlns:a16="http://schemas.microsoft.com/office/drawing/2014/main" id="{4C0422B8-3230-4109-A99F-74EA4528A312}"/>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tretch>
            <a:fillRect/>
          </a:stretch>
        </p:blipFill>
        <p:spPr bwMode="auto">
          <a:xfrm>
            <a:off x="6218238" y="2427542"/>
            <a:ext cx="4937125" cy="28601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37672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15915-F0ED-4294-9B31-4EEDC96714DA}"/>
              </a:ext>
            </a:extLst>
          </p:cNvPr>
          <p:cNvSpPr>
            <a:spLocks noGrp="1"/>
          </p:cNvSpPr>
          <p:nvPr>
            <p:ph type="title"/>
          </p:nvPr>
        </p:nvSpPr>
        <p:spPr/>
        <p:txBody>
          <a:bodyPr/>
          <a:lstStyle/>
          <a:p>
            <a:pPr algn="ctr"/>
            <a:r>
              <a:rPr lang="en-US" dirty="0">
                <a:latin typeface="Algerian" panose="04020705040A02060702" pitchFamily="82" charset="0"/>
              </a:rPr>
              <a:t>Problem Statement</a:t>
            </a:r>
          </a:p>
        </p:txBody>
      </p:sp>
      <p:sp>
        <p:nvSpPr>
          <p:cNvPr id="3" name="Content Placeholder 2">
            <a:extLst>
              <a:ext uri="{FF2B5EF4-FFF2-40B4-BE49-F238E27FC236}">
                <a16:creationId xmlns:a16="http://schemas.microsoft.com/office/drawing/2014/main" id="{2FCB1F73-0576-4CC2-85AC-3A0A2519CDCC}"/>
              </a:ext>
            </a:extLst>
          </p:cNvPr>
          <p:cNvSpPr>
            <a:spLocks noGrp="1"/>
          </p:cNvSpPr>
          <p:nvPr>
            <p:ph idx="1"/>
          </p:nvPr>
        </p:nvSpPr>
        <p:spPr/>
        <p:txBody>
          <a:bodyPr>
            <a:normAutofit/>
          </a:bodyPr>
          <a:lstStyle/>
          <a:p>
            <a:r>
              <a:rPr lang="en-US" dirty="0"/>
              <a:t>ABC Movie Production Company approaches XYZ agency in the beginning of year 2017</a:t>
            </a:r>
          </a:p>
          <a:p>
            <a:endParaRPr lang="en-US" dirty="0"/>
          </a:p>
          <a:p>
            <a:r>
              <a:rPr lang="en-US" dirty="0"/>
              <a:t>ABC’s Aim: Produce Movies that earn highest Revenue, Rating and Critical Acclaim.</a:t>
            </a:r>
          </a:p>
          <a:p>
            <a:endParaRPr lang="en-US" dirty="0"/>
          </a:p>
          <a:p>
            <a:r>
              <a:rPr lang="en-US" dirty="0"/>
              <a:t>ABC’s Need: Find out characteristics of movies that earn highest Revenue, Rating and Critical Acclaim</a:t>
            </a:r>
          </a:p>
          <a:p>
            <a:endParaRPr lang="en-US" dirty="0"/>
          </a:p>
          <a:p>
            <a:r>
              <a:rPr lang="en-US" dirty="0"/>
              <a:t>ABC also wants to know:</a:t>
            </a:r>
          </a:p>
          <a:p>
            <a:pPr marL="914400" lvl="1" indent="-457200">
              <a:buFont typeface="+mj-lt"/>
              <a:buAutoNum type="alphaLcParenR"/>
            </a:pPr>
            <a:r>
              <a:rPr lang="en-US" dirty="0"/>
              <a:t>Movie Industry Growth ?</a:t>
            </a:r>
          </a:p>
          <a:p>
            <a:pPr marL="914400" lvl="1" indent="-457200">
              <a:buFont typeface="+mj-lt"/>
              <a:buAutoNum type="alphaLcParenR"/>
            </a:pPr>
            <a:r>
              <a:rPr lang="en-US" dirty="0"/>
              <a:t>Right time  to invest in the Movie Industry ?</a:t>
            </a:r>
          </a:p>
        </p:txBody>
      </p:sp>
    </p:spTree>
    <p:extLst>
      <p:ext uri="{BB962C8B-B14F-4D97-AF65-F5344CB8AC3E}">
        <p14:creationId xmlns:p14="http://schemas.microsoft.com/office/powerpoint/2010/main" val="8888958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15915-F0ED-4294-9B31-4EEDC96714DA}"/>
              </a:ext>
            </a:extLst>
          </p:cNvPr>
          <p:cNvSpPr>
            <a:spLocks noGrp="1"/>
          </p:cNvSpPr>
          <p:nvPr>
            <p:ph type="title"/>
          </p:nvPr>
        </p:nvSpPr>
        <p:spPr/>
        <p:txBody>
          <a:bodyPr>
            <a:normAutofit/>
          </a:bodyPr>
          <a:lstStyle/>
          <a:p>
            <a:pPr algn="ctr"/>
            <a:r>
              <a:rPr lang="en-US" sz="3200" dirty="0">
                <a:latin typeface="Algerian" panose="04020705040A02060702" pitchFamily="82" charset="0"/>
              </a:rPr>
              <a:t>CORRELATION: REVENUE, RATING AND METASCORE</a:t>
            </a:r>
          </a:p>
        </p:txBody>
      </p:sp>
      <p:sp>
        <p:nvSpPr>
          <p:cNvPr id="3" name="Content Placeholder 2">
            <a:extLst>
              <a:ext uri="{FF2B5EF4-FFF2-40B4-BE49-F238E27FC236}">
                <a16:creationId xmlns:a16="http://schemas.microsoft.com/office/drawing/2014/main" id="{2FCB1F73-0576-4CC2-85AC-3A0A2519CDCC}"/>
              </a:ext>
            </a:extLst>
          </p:cNvPr>
          <p:cNvSpPr>
            <a:spLocks noGrp="1"/>
          </p:cNvSpPr>
          <p:nvPr>
            <p:ph sz="half" idx="1"/>
          </p:nvPr>
        </p:nvSpPr>
        <p:spPr/>
        <p:txBody>
          <a:bodyPr>
            <a:normAutofit/>
          </a:bodyPr>
          <a:lstStyle/>
          <a:p>
            <a:r>
              <a:rPr lang="en-US" dirty="0"/>
              <a:t>Rating and </a:t>
            </a:r>
            <a:r>
              <a:rPr lang="en-US" dirty="0" err="1"/>
              <a:t>Metascore</a:t>
            </a:r>
            <a:r>
              <a:rPr lang="en-US" dirty="0"/>
              <a:t> have strong correlation.</a:t>
            </a:r>
          </a:p>
          <a:p>
            <a:r>
              <a:rPr lang="en-US" dirty="0"/>
              <a:t>As the Rating increases, the Revenue also tend to increase</a:t>
            </a:r>
          </a:p>
          <a:p>
            <a:r>
              <a:rPr lang="en-US" dirty="0"/>
              <a:t>As the </a:t>
            </a:r>
            <a:r>
              <a:rPr lang="en-US" dirty="0" err="1"/>
              <a:t>Metascore</a:t>
            </a:r>
            <a:r>
              <a:rPr lang="en-US" dirty="0"/>
              <a:t> increases, the Revenue also tend to increase.</a:t>
            </a:r>
          </a:p>
          <a:p>
            <a:r>
              <a:rPr lang="en-US" dirty="0"/>
              <a:t>The IMDB users and Critics tend to agree with each other.</a:t>
            </a:r>
          </a:p>
        </p:txBody>
      </p:sp>
      <p:pic>
        <p:nvPicPr>
          <p:cNvPr id="1026" name="Picture 2">
            <a:extLst>
              <a:ext uri="{FF2B5EF4-FFF2-40B4-BE49-F238E27FC236}">
                <a16:creationId xmlns:a16="http://schemas.microsoft.com/office/drawing/2014/main" id="{9CDC9A12-7508-4F7F-AC7C-EC8BCD692FCD}"/>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tretch>
            <a:fillRect/>
          </a:stretch>
        </p:blipFill>
        <p:spPr bwMode="auto">
          <a:xfrm>
            <a:off x="6466147" y="1846263"/>
            <a:ext cx="4441306" cy="4022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6122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6FC1454-0557-466A-900C-1AA2844DA820}"/>
              </a:ext>
            </a:extLst>
          </p:cNvPr>
          <p:cNvSpPr>
            <a:spLocks noGrp="1"/>
          </p:cNvSpPr>
          <p:nvPr>
            <p:ph type="title"/>
          </p:nvPr>
        </p:nvSpPr>
        <p:spPr/>
        <p:txBody>
          <a:bodyPr/>
          <a:lstStyle/>
          <a:p>
            <a:r>
              <a:rPr lang="en-US" dirty="0"/>
              <a:t>ACTIONABLE INSIGHTS</a:t>
            </a:r>
          </a:p>
        </p:txBody>
      </p:sp>
      <p:sp>
        <p:nvSpPr>
          <p:cNvPr id="5" name="Text Placeholder 4">
            <a:extLst>
              <a:ext uri="{FF2B5EF4-FFF2-40B4-BE49-F238E27FC236}">
                <a16:creationId xmlns:a16="http://schemas.microsoft.com/office/drawing/2014/main" id="{693C1BBC-B56C-4DB3-B933-276A5B03B5D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2552050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DAE2F30-6FAD-483B-B659-AB34C59FC162}"/>
              </a:ext>
            </a:extLst>
          </p:cNvPr>
          <p:cNvSpPr>
            <a:spLocks noGrp="1"/>
          </p:cNvSpPr>
          <p:nvPr>
            <p:ph type="title"/>
          </p:nvPr>
        </p:nvSpPr>
        <p:spPr/>
        <p:txBody>
          <a:bodyPr/>
          <a:lstStyle/>
          <a:p>
            <a:r>
              <a:rPr lang="en-US" dirty="0">
                <a:latin typeface="Algerian" panose="04020705040A02060702" pitchFamily="82" charset="0"/>
              </a:rPr>
              <a:t>WHAT SHOULD ABC COMPANY DO ?</a:t>
            </a:r>
          </a:p>
        </p:txBody>
      </p:sp>
      <p:sp>
        <p:nvSpPr>
          <p:cNvPr id="5" name="Content Placeholder 4">
            <a:extLst>
              <a:ext uri="{FF2B5EF4-FFF2-40B4-BE49-F238E27FC236}">
                <a16:creationId xmlns:a16="http://schemas.microsoft.com/office/drawing/2014/main" id="{DCD3A3AA-E131-40A5-8E60-821D5BBEE792}"/>
              </a:ext>
            </a:extLst>
          </p:cNvPr>
          <p:cNvSpPr>
            <a:spLocks noGrp="1"/>
          </p:cNvSpPr>
          <p:nvPr>
            <p:ph idx="1"/>
          </p:nvPr>
        </p:nvSpPr>
        <p:spPr/>
        <p:txBody>
          <a:bodyPr>
            <a:normAutofit fontScale="92500" lnSpcReduction="20000"/>
          </a:bodyPr>
          <a:lstStyle/>
          <a:p>
            <a:r>
              <a:rPr lang="en-IN" b="1" dirty="0"/>
              <a:t>Produce multiple movies with best features</a:t>
            </a:r>
            <a:r>
              <a:rPr lang="en-IN" dirty="0"/>
              <a:t> - The movie industry is growing very fast. More movies are released year on year and the competition is very high and the revenue is distributed among many movies. It would not be a good idea to wait for that ONE BIG MOVIE like Avatar (by James Cameron) that brings highest Revenue, Rating and </a:t>
            </a:r>
            <a:r>
              <a:rPr lang="en-IN" dirty="0" err="1"/>
              <a:t>Metascore</a:t>
            </a:r>
            <a:r>
              <a:rPr lang="en-IN" dirty="0"/>
              <a:t>. So, produce more movies using the best features (explained below) for reaping the maximum benefits.</a:t>
            </a:r>
          </a:p>
          <a:p>
            <a:r>
              <a:rPr lang="en-IN" b="1" dirty="0"/>
              <a:t>Produce movies with active directors</a:t>
            </a:r>
            <a:r>
              <a:rPr lang="en-IN" dirty="0"/>
              <a:t> - those people who directs multiple moderately high budget movies. For instance, Christopher Nolan movies is certain to bring in more Revenue, Rating and </a:t>
            </a:r>
            <a:r>
              <a:rPr lang="en-IN" dirty="0" err="1"/>
              <a:t>Metascore</a:t>
            </a:r>
            <a:r>
              <a:rPr lang="en-IN" dirty="0"/>
              <a:t>.</a:t>
            </a:r>
          </a:p>
          <a:p>
            <a:r>
              <a:rPr lang="en-IN" b="1" dirty="0"/>
              <a:t>Produce movies that have Long runtimes</a:t>
            </a:r>
            <a:r>
              <a:rPr lang="en-IN" dirty="0"/>
              <a:t> - Runtime greater than 2 hrs.</a:t>
            </a:r>
          </a:p>
          <a:p>
            <a:r>
              <a:rPr lang="en-IN" b="1" dirty="0"/>
              <a:t>Produce movies with 3 Genre combination</a:t>
            </a:r>
            <a:r>
              <a:rPr lang="en-IN" dirty="0"/>
              <a:t> - Include a mix of Drama, Animation, Adventure, Sci-Fi, Fantasy. The movies should relate to audience with real life incidents, should move them to the edge of the seats and should enhance their imagination.</a:t>
            </a:r>
          </a:p>
          <a:p>
            <a:r>
              <a:rPr lang="en-IN" b="1" dirty="0"/>
              <a:t>Produce movies that will satisfy both People and Critics</a:t>
            </a:r>
            <a:r>
              <a:rPr lang="en-IN" dirty="0"/>
              <a:t> - These movies will earn higher Revenue more often than not.</a:t>
            </a:r>
          </a:p>
          <a:p>
            <a:endParaRPr lang="en-US" dirty="0"/>
          </a:p>
        </p:txBody>
      </p:sp>
    </p:spTree>
    <p:extLst>
      <p:ext uri="{BB962C8B-B14F-4D97-AF65-F5344CB8AC3E}">
        <p14:creationId xmlns:p14="http://schemas.microsoft.com/office/powerpoint/2010/main" val="192532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BC28F4-DF40-4BCB-814C-1FC650248FCC}"/>
              </a:ext>
            </a:extLst>
          </p:cNvPr>
          <p:cNvSpPr>
            <a:spLocks noGrp="1"/>
          </p:cNvSpPr>
          <p:nvPr>
            <p:ph type="title"/>
          </p:nvPr>
        </p:nvSpPr>
        <p:spPr/>
        <p:txBody>
          <a:bodyPr/>
          <a:lstStyle/>
          <a:p>
            <a:pPr algn="ctr"/>
            <a:r>
              <a:rPr lang="en-US" dirty="0"/>
              <a:t>THANKS</a:t>
            </a:r>
          </a:p>
        </p:txBody>
      </p:sp>
      <p:sp>
        <p:nvSpPr>
          <p:cNvPr id="5" name="Text Placeholder 4">
            <a:extLst>
              <a:ext uri="{FF2B5EF4-FFF2-40B4-BE49-F238E27FC236}">
                <a16:creationId xmlns:a16="http://schemas.microsoft.com/office/drawing/2014/main" id="{E08245B9-7B4B-4429-950D-2230DF008856}"/>
              </a:ext>
            </a:extLst>
          </p:cNvPr>
          <p:cNvSpPr>
            <a:spLocks noGrp="1"/>
          </p:cNvSpPr>
          <p:nvPr>
            <p:ph type="body" idx="1"/>
          </p:nvPr>
        </p:nvSpPr>
        <p:spPr/>
        <p:txBody>
          <a:bodyPr/>
          <a:lstStyle/>
          <a:p>
            <a:r>
              <a:rPr lang="en-US" dirty="0"/>
              <a:t>nitin.cherian@gmail.com</a:t>
            </a:r>
          </a:p>
        </p:txBody>
      </p:sp>
    </p:spTree>
    <p:extLst>
      <p:ext uri="{BB962C8B-B14F-4D97-AF65-F5344CB8AC3E}">
        <p14:creationId xmlns:p14="http://schemas.microsoft.com/office/powerpoint/2010/main" val="28768579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15915-F0ED-4294-9B31-4EEDC96714DA}"/>
              </a:ext>
            </a:extLst>
          </p:cNvPr>
          <p:cNvSpPr>
            <a:spLocks noGrp="1"/>
          </p:cNvSpPr>
          <p:nvPr>
            <p:ph type="title"/>
          </p:nvPr>
        </p:nvSpPr>
        <p:spPr/>
        <p:txBody>
          <a:bodyPr/>
          <a:lstStyle/>
          <a:p>
            <a:pPr algn="ctr"/>
            <a:r>
              <a:rPr lang="en-US" dirty="0">
                <a:latin typeface="Algerian" panose="04020705040A02060702" pitchFamily="82" charset="0"/>
              </a:rPr>
              <a:t>BACKGROUND</a:t>
            </a:r>
          </a:p>
        </p:txBody>
      </p:sp>
      <p:sp>
        <p:nvSpPr>
          <p:cNvPr id="3" name="Content Placeholder 2">
            <a:extLst>
              <a:ext uri="{FF2B5EF4-FFF2-40B4-BE49-F238E27FC236}">
                <a16:creationId xmlns:a16="http://schemas.microsoft.com/office/drawing/2014/main" id="{2FCB1F73-0576-4CC2-85AC-3A0A2519CDCC}"/>
              </a:ext>
            </a:extLst>
          </p:cNvPr>
          <p:cNvSpPr>
            <a:spLocks noGrp="1"/>
          </p:cNvSpPr>
          <p:nvPr>
            <p:ph idx="1"/>
          </p:nvPr>
        </p:nvSpPr>
        <p:spPr/>
        <p:txBody>
          <a:bodyPr>
            <a:normAutofit/>
          </a:bodyPr>
          <a:lstStyle/>
          <a:p>
            <a:r>
              <a:rPr lang="en-US" dirty="0"/>
              <a:t>IMDB (Internet Movie Database): Popular online database for movies, television programs etc.</a:t>
            </a:r>
          </a:p>
          <a:p>
            <a:endParaRPr lang="en-US" dirty="0"/>
          </a:p>
          <a:p>
            <a:r>
              <a:rPr lang="en-US" dirty="0"/>
              <a:t>IMDB Registered users: Rate movies on a scale of 1 to 10.</a:t>
            </a:r>
          </a:p>
          <a:p>
            <a:endParaRPr lang="en-US" dirty="0"/>
          </a:p>
          <a:p>
            <a:r>
              <a:rPr lang="en-US" dirty="0"/>
              <a:t>IMDB Rating: Weighted-Mean Rating displayed beside each movie title.</a:t>
            </a:r>
          </a:p>
          <a:p>
            <a:endParaRPr lang="en-US" dirty="0"/>
          </a:p>
          <a:p>
            <a:r>
              <a:rPr lang="en-US" dirty="0" err="1"/>
              <a:t>Metascore</a:t>
            </a:r>
            <a:r>
              <a:rPr lang="en-US" dirty="0"/>
              <a:t>: IMDB also displays rating from metacritic.com</a:t>
            </a:r>
          </a:p>
          <a:p>
            <a:endParaRPr lang="en-US" dirty="0"/>
          </a:p>
          <a:p>
            <a:r>
              <a:rPr lang="en-US" dirty="0"/>
              <a:t>IMDB Most Popular 1000 movies from 2006-2016 would be ideal to find insights for ABC’s need.</a:t>
            </a:r>
          </a:p>
          <a:p>
            <a:endParaRPr lang="en-US" dirty="0"/>
          </a:p>
        </p:txBody>
      </p:sp>
    </p:spTree>
    <p:extLst>
      <p:ext uri="{BB962C8B-B14F-4D97-AF65-F5344CB8AC3E}">
        <p14:creationId xmlns:p14="http://schemas.microsoft.com/office/powerpoint/2010/main" val="27156782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15915-F0ED-4294-9B31-4EEDC96714DA}"/>
              </a:ext>
            </a:extLst>
          </p:cNvPr>
          <p:cNvSpPr>
            <a:spLocks noGrp="1"/>
          </p:cNvSpPr>
          <p:nvPr>
            <p:ph type="title"/>
          </p:nvPr>
        </p:nvSpPr>
        <p:spPr/>
        <p:txBody>
          <a:bodyPr/>
          <a:lstStyle/>
          <a:p>
            <a:pPr algn="ctr"/>
            <a:r>
              <a:rPr lang="en-US" dirty="0">
                <a:latin typeface="Algerian" panose="04020705040A02060702" pitchFamily="82" charset="0"/>
              </a:rPr>
              <a:t>DATA IN DEPTH</a:t>
            </a:r>
          </a:p>
        </p:txBody>
      </p:sp>
      <p:pic>
        <p:nvPicPr>
          <p:cNvPr id="4" name="Content Placeholder 3">
            <a:extLst>
              <a:ext uri="{FF2B5EF4-FFF2-40B4-BE49-F238E27FC236}">
                <a16:creationId xmlns:a16="http://schemas.microsoft.com/office/drawing/2014/main" id="{C36D50F1-BC32-4B79-9C62-774CEEEB9497}"/>
              </a:ext>
            </a:extLst>
          </p:cNvPr>
          <p:cNvPicPr>
            <a:picLocks noGrp="1" noChangeAspect="1"/>
          </p:cNvPicPr>
          <p:nvPr>
            <p:ph idx="1"/>
          </p:nvPr>
        </p:nvPicPr>
        <p:blipFill>
          <a:blip r:embed="rId2"/>
          <a:stretch>
            <a:fillRect/>
          </a:stretch>
        </p:blipFill>
        <p:spPr>
          <a:xfrm>
            <a:off x="1462087" y="2005807"/>
            <a:ext cx="9267825" cy="3221976"/>
          </a:xfrm>
          <a:prstGeom prst="rect">
            <a:avLst/>
          </a:prstGeom>
        </p:spPr>
      </p:pic>
      <p:sp>
        <p:nvSpPr>
          <p:cNvPr id="5" name="TextBox 4">
            <a:extLst>
              <a:ext uri="{FF2B5EF4-FFF2-40B4-BE49-F238E27FC236}">
                <a16:creationId xmlns:a16="http://schemas.microsoft.com/office/drawing/2014/main" id="{126ECA19-6FB6-4EA6-94BB-1AC8EAA16943}"/>
              </a:ext>
            </a:extLst>
          </p:cNvPr>
          <p:cNvSpPr txBox="1"/>
          <p:nvPr/>
        </p:nvSpPr>
        <p:spPr>
          <a:xfrm>
            <a:off x="2840181" y="5717309"/>
            <a:ext cx="6511637" cy="369332"/>
          </a:xfrm>
          <a:prstGeom prst="rect">
            <a:avLst/>
          </a:prstGeom>
          <a:ln>
            <a:solidFill>
              <a:schemeClr val="tx2">
                <a:lumMod val="75000"/>
              </a:schemeClr>
            </a:solidFill>
          </a:ln>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en-US" dirty="0"/>
              <a:t>The data dictionary describing the different columns in the dataset.</a:t>
            </a:r>
          </a:p>
        </p:txBody>
      </p:sp>
    </p:spTree>
    <p:extLst>
      <p:ext uri="{BB962C8B-B14F-4D97-AF65-F5344CB8AC3E}">
        <p14:creationId xmlns:p14="http://schemas.microsoft.com/office/powerpoint/2010/main" val="3319301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15915-F0ED-4294-9B31-4EEDC96714DA}"/>
              </a:ext>
            </a:extLst>
          </p:cNvPr>
          <p:cNvSpPr>
            <a:spLocks noGrp="1"/>
          </p:cNvSpPr>
          <p:nvPr>
            <p:ph type="title"/>
          </p:nvPr>
        </p:nvSpPr>
        <p:spPr/>
        <p:txBody>
          <a:bodyPr/>
          <a:lstStyle/>
          <a:p>
            <a:pPr algn="ctr"/>
            <a:r>
              <a:rPr lang="en-US" dirty="0">
                <a:latin typeface="Algerian" panose="04020705040A02060702" pitchFamily="82" charset="0"/>
              </a:rPr>
              <a:t>DATA IN DEPT (…)</a:t>
            </a:r>
          </a:p>
        </p:txBody>
      </p:sp>
      <p:sp>
        <p:nvSpPr>
          <p:cNvPr id="3" name="Content Placeholder 2">
            <a:extLst>
              <a:ext uri="{FF2B5EF4-FFF2-40B4-BE49-F238E27FC236}">
                <a16:creationId xmlns:a16="http://schemas.microsoft.com/office/drawing/2014/main" id="{2FCB1F73-0576-4CC2-85AC-3A0A2519CDCC}"/>
              </a:ext>
            </a:extLst>
          </p:cNvPr>
          <p:cNvSpPr>
            <a:spLocks noGrp="1"/>
          </p:cNvSpPr>
          <p:nvPr>
            <p:ph idx="1"/>
          </p:nvPr>
        </p:nvSpPr>
        <p:spPr/>
        <p:txBody>
          <a:bodyPr>
            <a:normAutofit lnSpcReduction="10000"/>
          </a:bodyPr>
          <a:lstStyle/>
          <a:p>
            <a:r>
              <a:rPr lang="en-US" dirty="0"/>
              <a:t>Consists of 1000 rows (movies) and 12 columns (Rank, Title, Rating </a:t>
            </a:r>
            <a:r>
              <a:rPr lang="en-US" dirty="0" err="1"/>
              <a:t>etc</a:t>
            </a:r>
            <a:r>
              <a:rPr lang="en-US" dirty="0"/>
              <a:t>)</a:t>
            </a:r>
          </a:p>
          <a:p>
            <a:r>
              <a:rPr lang="en-US" dirty="0"/>
              <a:t>% missing values in columns: Revenue - 13% (High) , </a:t>
            </a:r>
            <a:r>
              <a:rPr lang="en-US" dirty="0" err="1"/>
              <a:t>Metascore</a:t>
            </a:r>
            <a:r>
              <a:rPr lang="en-US" dirty="0"/>
              <a:t> - (6%)</a:t>
            </a:r>
          </a:p>
          <a:p>
            <a:r>
              <a:rPr lang="en-US" dirty="0"/>
              <a:t>Filled missing values in columns: </a:t>
            </a:r>
          </a:p>
          <a:p>
            <a:pPr marL="914400" lvl="1" indent="-457200">
              <a:buFont typeface="+mj-lt"/>
              <a:buAutoNum type="arabicPeriod"/>
            </a:pPr>
            <a:r>
              <a:rPr lang="en-US" dirty="0"/>
              <a:t>Revenue – by Median Revenue</a:t>
            </a:r>
          </a:p>
          <a:p>
            <a:pPr marL="914400" lvl="1" indent="-457200">
              <a:buFont typeface="+mj-lt"/>
              <a:buAutoNum type="arabicPeriod"/>
            </a:pPr>
            <a:r>
              <a:rPr lang="en-US" dirty="0" err="1"/>
              <a:t>Metascore</a:t>
            </a:r>
            <a:r>
              <a:rPr lang="en-US" dirty="0"/>
              <a:t> – Dropped rows with missing values.</a:t>
            </a:r>
          </a:p>
          <a:p>
            <a:r>
              <a:rPr lang="en-US" dirty="0"/>
              <a:t>After cleaning: 936 rows and 12 columns</a:t>
            </a:r>
          </a:p>
          <a:p>
            <a:r>
              <a:rPr lang="en-US" dirty="0"/>
              <a:t>There is no incorrect datatypes.</a:t>
            </a:r>
          </a:p>
          <a:p>
            <a:endParaRPr lang="en-US" dirty="0"/>
          </a:p>
          <a:p>
            <a:r>
              <a:rPr lang="en-US" dirty="0"/>
              <a:t>The relationship of Genre, Director, Runtime of movies against Revenue, Rating and </a:t>
            </a:r>
            <a:r>
              <a:rPr lang="en-US" dirty="0" err="1"/>
              <a:t>Metascore</a:t>
            </a:r>
            <a:r>
              <a:rPr lang="en-US" dirty="0"/>
              <a:t> could provide significant insights.</a:t>
            </a:r>
          </a:p>
          <a:p>
            <a:endParaRPr lang="en-US" dirty="0"/>
          </a:p>
        </p:txBody>
      </p:sp>
    </p:spTree>
    <p:extLst>
      <p:ext uri="{BB962C8B-B14F-4D97-AF65-F5344CB8AC3E}">
        <p14:creationId xmlns:p14="http://schemas.microsoft.com/office/powerpoint/2010/main" val="7111274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15915-F0ED-4294-9B31-4EEDC96714DA}"/>
              </a:ext>
            </a:extLst>
          </p:cNvPr>
          <p:cNvSpPr>
            <a:spLocks noGrp="1"/>
          </p:cNvSpPr>
          <p:nvPr>
            <p:ph type="title"/>
          </p:nvPr>
        </p:nvSpPr>
        <p:spPr/>
        <p:txBody>
          <a:bodyPr/>
          <a:lstStyle/>
          <a:p>
            <a:pPr algn="ctr"/>
            <a:r>
              <a:rPr lang="en-US" dirty="0">
                <a:latin typeface="Algerian" panose="04020705040A02060702" pitchFamily="82" charset="0"/>
              </a:rPr>
              <a:t>WHAT DID I DO ?</a:t>
            </a:r>
          </a:p>
        </p:txBody>
      </p:sp>
      <p:sp>
        <p:nvSpPr>
          <p:cNvPr id="3" name="Content Placeholder 2">
            <a:extLst>
              <a:ext uri="{FF2B5EF4-FFF2-40B4-BE49-F238E27FC236}">
                <a16:creationId xmlns:a16="http://schemas.microsoft.com/office/drawing/2014/main" id="{2FCB1F73-0576-4CC2-85AC-3A0A2519CDCC}"/>
              </a:ext>
            </a:extLst>
          </p:cNvPr>
          <p:cNvSpPr>
            <a:spLocks noGrp="1"/>
          </p:cNvSpPr>
          <p:nvPr>
            <p:ph idx="1"/>
          </p:nvPr>
        </p:nvSpPr>
        <p:spPr/>
        <p:txBody>
          <a:bodyPr>
            <a:normAutofit/>
          </a:bodyPr>
          <a:lstStyle/>
          <a:p>
            <a:r>
              <a:rPr lang="en-US" dirty="0"/>
              <a:t>Examined the dataset</a:t>
            </a:r>
          </a:p>
          <a:p>
            <a:r>
              <a:rPr lang="en-US" dirty="0"/>
              <a:t>Cleaned up the dataset</a:t>
            </a:r>
          </a:p>
          <a:p>
            <a:r>
              <a:rPr lang="en-US" dirty="0"/>
              <a:t>Came up with several questions to find out the relationship of Genre, Director and Runtime of movies against Revenue, Rating and </a:t>
            </a:r>
            <a:r>
              <a:rPr lang="en-US" dirty="0" err="1"/>
              <a:t>Metascore</a:t>
            </a:r>
            <a:r>
              <a:rPr lang="en-US" dirty="0"/>
              <a:t>.</a:t>
            </a:r>
          </a:p>
          <a:p>
            <a:r>
              <a:rPr lang="en-US" dirty="0"/>
              <a:t>Explored the dataset based on the questions using descriptive statistics and visualization.</a:t>
            </a:r>
          </a:p>
          <a:p>
            <a:r>
              <a:rPr lang="en-US" dirty="0"/>
              <a:t>Drew conclusions from the exploration.</a:t>
            </a:r>
          </a:p>
          <a:p>
            <a:r>
              <a:rPr lang="en-US" dirty="0"/>
              <a:t>Found out actionable insights from conclusion.</a:t>
            </a:r>
          </a:p>
        </p:txBody>
      </p:sp>
    </p:spTree>
    <p:extLst>
      <p:ext uri="{BB962C8B-B14F-4D97-AF65-F5344CB8AC3E}">
        <p14:creationId xmlns:p14="http://schemas.microsoft.com/office/powerpoint/2010/main" val="31510592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15915-F0ED-4294-9B31-4EEDC96714DA}"/>
              </a:ext>
            </a:extLst>
          </p:cNvPr>
          <p:cNvSpPr>
            <a:spLocks noGrp="1"/>
          </p:cNvSpPr>
          <p:nvPr>
            <p:ph type="title"/>
          </p:nvPr>
        </p:nvSpPr>
        <p:spPr/>
        <p:txBody>
          <a:bodyPr/>
          <a:lstStyle/>
          <a:p>
            <a:pPr algn="ctr"/>
            <a:r>
              <a:rPr lang="en-US" dirty="0">
                <a:latin typeface="Algerian" panose="04020705040A02060702" pitchFamily="82" charset="0"/>
              </a:rPr>
              <a:t>WHAT DID I DO ? (…)</a:t>
            </a:r>
          </a:p>
        </p:txBody>
      </p:sp>
      <p:sp>
        <p:nvSpPr>
          <p:cNvPr id="3" name="Content Placeholder 2">
            <a:extLst>
              <a:ext uri="{FF2B5EF4-FFF2-40B4-BE49-F238E27FC236}">
                <a16:creationId xmlns:a16="http://schemas.microsoft.com/office/drawing/2014/main" id="{2FCB1F73-0576-4CC2-85AC-3A0A2519CDCC}"/>
              </a:ext>
            </a:extLst>
          </p:cNvPr>
          <p:cNvSpPr>
            <a:spLocks noGrp="1"/>
          </p:cNvSpPr>
          <p:nvPr>
            <p:ph idx="1"/>
          </p:nvPr>
        </p:nvSpPr>
        <p:spPr/>
        <p:txBody>
          <a:bodyPr>
            <a:normAutofit/>
          </a:bodyPr>
          <a:lstStyle/>
          <a:p>
            <a:r>
              <a:rPr lang="en-US" dirty="0"/>
              <a:t>Explored the impact of Director on a movie’s Revenue, Rating and </a:t>
            </a:r>
            <a:r>
              <a:rPr lang="en-US" dirty="0" err="1"/>
              <a:t>Metascore</a:t>
            </a:r>
            <a:r>
              <a:rPr lang="en-US" dirty="0"/>
              <a:t>.</a:t>
            </a:r>
          </a:p>
          <a:p>
            <a:r>
              <a:rPr lang="en-US" dirty="0"/>
              <a:t>Classified the Runtime of a movie into 4 categories: Short, Medium, Moderately Long and Long</a:t>
            </a:r>
          </a:p>
          <a:p>
            <a:r>
              <a:rPr lang="en-US" dirty="0"/>
              <a:t>Analyzed movie’s Revenue, Rating and </a:t>
            </a:r>
            <a:r>
              <a:rPr lang="en-US" dirty="0" err="1"/>
              <a:t>Metascore</a:t>
            </a:r>
            <a:r>
              <a:rPr lang="en-US" dirty="0"/>
              <a:t> against these categories.</a:t>
            </a:r>
          </a:p>
          <a:p>
            <a:r>
              <a:rPr lang="en-US" dirty="0"/>
              <a:t>Explored the effect of Genre count on a movie’s Revenue, Rating and </a:t>
            </a:r>
            <a:r>
              <a:rPr lang="en-US" dirty="0" err="1"/>
              <a:t>Metascore</a:t>
            </a:r>
            <a:r>
              <a:rPr lang="en-US" dirty="0"/>
              <a:t>.</a:t>
            </a:r>
          </a:p>
          <a:p>
            <a:r>
              <a:rPr lang="en-US" dirty="0"/>
              <a:t>Explored the effect of Genre combination on a movie’s Revenue, Rating and </a:t>
            </a:r>
            <a:r>
              <a:rPr lang="en-US" dirty="0" err="1"/>
              <a:t>Metascore</a:t>
            </a:r>
            <a:r>
              <a:rPr lang="en-US" dirty="0"/>
              <a:t>.</a:t>
            </a:r>
          </a:p>
          <a:p>
            <a:r>
              <a:rPr lang="en-US" dirty="0"/>
              <a:t>Analyzed the growth of movie industry over the 10 year period in terms of Revenue and Rating.</a:t>
            </a:r>
          </a:p>
          <a:p>
            <a:r>
              <a:rPr lang="en-US" dirty="0"/>
              <a:t>Explored the correlation between Revenue, Rating and </a:t>
            </a:r>
            <a:r>
              <a:rPr lang="en-US" dirty="0" err="1"/>
              <a:t>Metascore</a:t>
            </a:r>
            <a:r>
              <a:rPr lang="en-US" dirty="0"/>
              <a:t>.</a:t>
            </a:r>
          </a:p>
          <a:p>
            <a:endParaRPr lang="en-US" dirty="0"/>
          </a:p>
        </p:txBody>
      </p:sp>
    </p:spTree>
    <p:extLst>
      <p:ext uri="{BB962C8B-B14F-4D97-AF65-F5344CB8AC3E}">
        <p14:creationId xmlns:p14="http://schemas.microsoft.com/office/powerpoint/2010/main" val="25341529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6FC1454-0557-466A-900C-1AA2844DA820}"/>
              </a:ext>
            </a:extLst>
          </p:cNvPr>
          <p:cNvSpPr>
            <a:spLocks noGrp="1"/>
          </p:cNvSpPr>
          <p:nvPr>
            <p:ph type="title"/>
          </p:nvPr>
        </p:nvSpPr>
        <p:spPr/>
        <p:txBody>
          <a:bodyPr/>
          <a:lstStyle/>
          <a:p>
            <a:r>
              <a:rPr lang="en-US" dirty="0"/>
              <a:t>EXPLORATION AND CONCLUSION</a:t>
            </a:r>
          </a:p>
        </p:txBody>
      </p:sp>
      <p:sp>
        <p:nvSpPr>
          <p:cNvPr id="5" name="Text Placeholder 4">
            <a:extLst>
              <a:ext uri="{FF2B5EF4-FFF2-40B4-BE49-F238E27FC236}">
                <a16:creationId xmlns:a16="http://schemas.microsoft.com/office/drawing/2014/main" id="{693C1BBC-B56C-4DB3-B933-276A5B03B5D9}"/>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797982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15915-F0ED-4294-9B31-4EEDC96714DA}"/>
              </a:ext>
            </a:extLst>
          </p:cNvPr>
          <p:cNvSpPr>
            <a:spLocks noGrp="1"/>
          </p:cNvSpPr>
          <p:nvPr>
            <p:ph type="title"/>
          </p:nvPr>
        </p:nvSpPr>
        <p:spPr/>
        <p:txBody>
          <a:bodyPr>
            <a:normAutofit/>
          </a:bodyPr>
          <a:lstStyle/>
          <a:p>
            <a:pPr algn="ctr"/>
            <a:r>
              <a:rPr lang="en-US" sz="3200" dirty="0">
                <a:latin typeface="Algerian" panose="04020705040A02060702" pitchFamily="82" charset="0"/>
              </a:rPr>
              <a:t>INDUSTRY GROWTH Y-ON-Y V/s MOVIE COUNT</a:t>
            </a:r>
          </a:p>
        </p:txBody>
      </p:sp>
      <p:sp>
        <p:nvSpPr>
          <p:cNvPr id="3" name="Content Placeholder 2">
            <a:extLst>
              <a:ext uri="{FF2B5EF4-FFF2-40B4-BE49-F238E27FC236}">
                <a16:creationId xmlns:a16="http://schemas.microsoft.com/office/drawing/2014/main" id="{2FCB1F73-0576-4CC2-85AC-3A0A2519CDCC}"/>
              </a:ext>
            </a:extLst>
          </p:cNvPr>
          <p:cNvSpPr>
            <a:spLocks noGrp="1"/>
          </p:cNvSpPr>
          <p:nvPr>
            <p:ph idx="1"/>
          </p:nvPr>
        </p:nvSpPr>
        <p:spPr/>
        <p:txBody>
          <a:bodyPr>
            <a:normAutofit/>
          </a:bodyPr>
          <a:lstStyle/>
          <a:p>
            <a:r>
              <a:rPr lang="en-US" dirty="0"/>
              <a:t>Growing with respect to number of movies released.</a:t>
            </a:r>
          </a:p>
          <a:p>
            <a:endParaRPr lang="en-US" dirty="0"/>
          </a:p>
        </p:txBody>
      </p:sp>
      <p:pic>
        <p:nvPicPr>
          <p:cNvPr id="7" name="Picture 6">
            <a:extLst>
              <a:ext uri="{FF2B5EF4-FFF2-40B4-BE49-F238E27FC236}">
                <a16:creationId xmlns:a16="http://schemas.microsoft.com/office/drawing/2014/main" id="{BB71427B-FA59-469B-B6C1-BE17EAE1E4D4}"/>
              </a:ext>
            </a:extLst>
          </p:cNvPr>
          <p:cNvPicPr>
            <a:picLocks noChangeAspect="1"/>
          </p:cNvPicPr>
          <p:nvPr/>
        </p:nvPicPr>
        <p:blipFill>
          <a:blip r:embed="rId2"/>
          <a:stretch>
            <a:fillRect/>
          </a:stretch>
        </p:blipFill>
        <p:spPr>
          <a:xfrm>
            <a:off x="2392218" y="2641600"/>
            <a:ext cx="8275782" cy="4147126"/>
          </a:xfrm>
          <a:prstGeom prst="rect">
            <a:avLst/>
          </a:prstGeom>
        </p:spPr>
      </p:pic>
    </p:spTree>
    <p:extLst>
      <p:ext uri="{BB962C8B-B14F-4D97-AF65-F5344CB8AC3E}">
        <p14:creationId xmlns:p14="http://schemas.microsoft.com/office/powerpoint/2010/main" val="1556101520"/>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233</TotalTime>
  <Words>750</Words>
  <Application>Microsoft Office PowerPoint</Application>
  <PresentationFormat>Widescreen</PresentationFormat>
  <Paragraphs>102</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Algerian</vt:lpstr>
      <vt:lpstr>Arial</vt:lpstr>
      <vt:lpstr>Calibri</vt:lpstr>
      <vt:lpstr>Calibri Light</vt:lpstr>
      <vt:lpstr>Retrospect</vt:lpstr>
      <vt:lpstr>PowerPoint Presentation</vt:lpstr>
      <vt:lpstr>Problem Statement</vt:lpstr>
      <vt:lpstr>BACKGROUND</vt:lpstr>
      <vt:lpstr>DATA IN DEPTH</vt:lpstr>
      <vt:lpstr>DATA IN DEPT (…)</vt:lpstr>
      <vt:lpstr>WHAT DID I DO ?</vt:lpstr>
      <vt:lpstr>WHAT DID I DO ? (…)</vt:lpstr>
      <vt:lpstr>EXPLORATION AND CONCLUSION</vt:lpstr>
      <vt:lpstr>INDUSTRY GROWTH Y-ON-Y V/s MOVIE COUNT</vt:lpstr>
      <vt:lpstr>INDUSTRY GROWTH Y-ON-Y V/s TOTAL REVENUE</vt:lpstr>
      <vt:lpstr>INDUSTRY GROWTH Y-ON-Y V/S AVERAGE REVENUE</vt:lpstr>
      <vt:lpstr>ACTIVE DIRECTOR V/s REVENUE</vt:lpstr>
      <vt:lpstr>ACTIVE DIRECTOR V/s Rating</vt:lpstr>
      <vt:lpstr>ACTIVE DIRECTOR V/s METASCORE</vt:lpstr>
      <vt:lpstr>IMPACT OF MOVIE RUNTIME</vt:lpstr>
      <vt:lpstr>IMPACT OF GENRE COUNT </vt:lpstr>
      <vt:lpstr>GENRE COMBINATION vs REVENUE</vt:lpstr>
      <vt:lpstr>GENRE COMBINATION VS RATING</vt:lpstr>
      <vt:lpstr>GENRE COMBINATION VS METASCORE</vt:lpstr>
      <vt:lpstr>CORRELATION: REVENUE, RATING AND METASCORE</vt:lpstr>
      <vt:lpstr>ACTIONABLE INSIGHTS</vt:lpstr>
      <vt:lpstr>WHAT SHOULD ABC COMPANY DO ?</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Nitin George Cherian</dc:creator>
  <cp:lastModifiedBy>Nitin George Cherian</cp:lastModifiedBy>
  <cp:revision>46</cp:revision>
  <dcterms:created xsi:type="dcterms:W3CDTF">2019-02-02T12:54:52Z</dcterms:created>
  <dcterms:modified xsi:type="dcterms:W3CDTF">2019-02-03T16:40:08Z</dcterms:modified>
</cp:coreProperties>
</file>

<file path=docProps/thumbnail.jpeg>
</file>